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41" r:id="rId2"/>
    <p:sldId id="561" r:id="rId3"/>
    <p:sldId id="546" r:id="rId4"/>
    <p:sldId id="582" r:id="rId5"/>
    <p:sldId id="581" r:id="rId6"/>
    <p:sldId id="583" r:id="rId7"/>
    <p:sldId id="578" r:id="rId8"/>
    <p:sldId id="579" r:id="rId9"/>
    <p:sldId id="584" r:id="rId10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63"/>
  </p:normalViewPr>
  <p:slideViewPr>
    <p:cSldViewPr>
      <p:cViewPr varScale="1">
        <p:scale>
          <a:sx n="115" d="100"/>
          <a:sy n="115" d="100"/>
        </p:scale>
        <p:origin x="232" y="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DE9121C1-E2BF-E745-B860-78422DD9843C}" type="datetime1">
              <a:rPr lang="en-US"/>
              <a:pPr>
                <a:defRPr/>
              </a:pPr>
              <a:t>11/10/19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8E0C042-AF95-A94D-832D-10E1E8C54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65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35287995-21E9-BA49-A2F5-7D67D447DBDA}" type="datetime1">
              <a:rPr lang="en-US"/>
              <a:pPr>
                <a:defRPr/>
              </a:pPr>
              <a:t>11/10/19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58FBEE90-0CDA-3447-B595-4F8759630F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516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With</a:t>
            </a:r>
            <a:r>
              <a:rPr lang="en-US" baseline="0" dirty="0"/>
              <a:t> the X-Ten platform we can now sequence almost 2000 whole genomes per month.  We will soon have the next iteration of </a:t>
            </a:r>
            <a:r>
              <a:rPr lang="en-US" baseline="0" dirty="0" err="1"/>
              <a:t>Illumina’s</a:t>
            </a:r>
            <a:r>
              <a:rPr lang="en-US" baseline="0" dirty="0"/>
              <a:t> sequencing platform, the </a:t>
            </a:r>
            <a:r>
              <a:rPr lang="en-US" baseline="0" dirty="0" err="1"/>
              <a:t>NovaSeq</a:t>
            </a:r>
            <a:r>
              <a:rPr lang="en-US" baseline="0" dirty="0"/>
              <a:t> 6000, which is expected to double and then triple this capacity over </a:t>
            </a:r>
            <a:r>
              <a:rPr lang="en-US" baseline="0"/>
              <a:t>the next few </a:t>
            </a:r>
            <a:r>
              <a:rPr lang="en-US" baseline="0" dirty="0"/>
              <a:t>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01BE8-CFEC-C14E-98B3-9C1E84D35B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5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7" descr="cshl_logo_alternate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1" y="381000"/>
            <a:ext cx="3483441" cy="12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11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600200"/>
            <a:ext cx="117856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380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45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600200"/>
            <a:ext cx="57912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197600" y="1600200"/>
            <a:ext cx="57912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279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52400"/>
            <a:ext cx="117856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620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151469"/>
            <a:ext cx="54864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51469"/>
            <a:ext cx="55880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7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42D9A2-C384-504F-A21F-4E461C292C4D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AF26-EEB7-234F-864A-46D92D67A7B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27541" y="6461447"/>
            <a:ext cx="89408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5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Module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FD3AE-7B31-FB40-93E9-9E19F3055CE6}"/>
              </a:ext>
            </a:extLst>
          </p:cNvPr>
          <p:cNvSpPr txBox="1"/>
          <p:nvPr userDrawn="1"/>
        </p:nvSpPr>
        <p:spPr>
          <a:xfrm>
            <a:off x="8803051" y="6451602"/>
            <a:ext cx="3149600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rnabio.org</a:t>
            </a:r>
            <a:endParaRPr lang="en-US" sz="18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3E6FB-A43A-1440-8CFC-E45A2373FA7C}"/>
              </a:ext>
            </a:extLst>
          </p:cNvPr>
          <p:cNvSpPr txBox="1"/>
          <p:nvPr userDrawn="1"/>
        </p:nvSpPr>
        <p:spPr>
          <a:xfrm>
            <a:off x="5885847" y="6471291"/>
            <a:ext cx="420307" cy="3231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0153C3B2-0654-1049-821D-A9450C27E9C9}" type="slidenum">
              <a:rPr lang="en-US" sz="1500" smtClean="0">
                <a:solidFill>
                  <a:schemeClr val="bg1"/>
                </a:solidFill>
              </a:rPr>
              <a:pPr algn="ctr"/>
              <a:t>‹#›</a:t>
            </a:fld>
            <a:endParaRPr lang="en-US" sz="15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riffithlab.org/" TargetMode="External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dgidb.genome.wustl.edu/" TargetMode="External"/><Relationship Id="rId13" Type="http://schemas.openxmlformats.org/officeDocument/2006/relationships/hyperlink" Target="http://genviz.org/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github.com/griffithlab/GenVisR" TargetMode="External"/><Relationship Id="rId12" Type="http://schemas.openxmlformats.org/officeDocument/2006/relationships/hyperlink" Target="http://rnaseq.wiki/" TargetMode="External"/><Relationship Id="rId17" Type="http://schemas.openxmlformats.org/officeDocument/2006/relationships/hyperlink" Target="http://www.griffithlab.org/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://bioinformatics.ca/workshops/2016/informatics-rna-seq-analysis-201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riffithlab/regtools/commits/master" TargetMode="External"/><Relationship Id="rId11" Type="http://schemas.openxmlformats.org/officeDocument/2006/relationships/hyperlink" Target="https://vatools.readthedocs.io/en/latest/" TargetMode="External"/><Relationship Id="rId5" Type="http://schemas.openxmlformats.org/officeDocument/2006/relationships/hyperlink" Target="http://genomemedicine.biomedcentral.com/articles/10.1186/s13073-016-0264-5" TargetMode="External"/><Relationship Id="rId15" Type="http://schemas.openxmlformats.org/officeDocument/2006/relationships/hyperlink" Target="http://meetings.cshl.edu/courses.aspx?course=C-SEQTEC&amp;year=16" TargetMode="External"/><Relationship Id="rId10" Type="http://schemas.openxmlformats.org/officeDocument/2006/relationships/hyperlink" Target="http://pvactools.org/" TargetMode="External"/><Relationship Id="rId4" Type="http://schemas.openxmlformats.org/officeDocument/2006/relationships/hyperlink" Target="http://oncology.wustl.edu/education/conferences/conferences.html" TargetMode="External"/><Relationship Id="rId9" Type="http://schemas.openxmlformats.org/officeDocument/2006/relationships/hyperlink" Target="https://civic.genome.wustl.edu/%23/home" TargetMode="External"/><Relationship Id="rId14" Type="http://schemas.openxmlformats.org/officeDocument/2006/relationships/hyperlink" Target="http://pmbio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9800" y="2819400"/>
            <a:ext cx="7772400" cy="1447800"/>
          </a:xfrm>
        </p:spPr>
        <p:txBody>
          <a:bodyPr/>
          <a:lstStyle/>
          <a:p>
            <a:pPr eaLnBrk="1" hangingPunct="1"/>
            <a:r>
              <a:rPr lang="en-US" b="0" dirty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Advanced Sequencing Technologies &amp; Applications</a:t>
            </a:r>
          </a:p>
        </p:txBody>
      </p:sp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2706689" y="4549776"/>
            <a:ext cx="677862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>
                <a:latin typeface="Calibri" charset="0"/>
              </a:rPr>
              <a:t>http://meetings.cshl.edu/courses.html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-99392"/>
            <a:ext cx="8839200" cy="648072"/>
          </a:xfrm>
        </p:spPr>
        <p:txBody>
          <a:bodyPr/>
          <a:lstStyle/>
          <a:p>
            <a:r>
              <a:rPr lang="en-US" sz="3200" dirty="0"/>
              <a:t>Introductions to MGI/</a:t>
            </a:r>
            <a:r>
              <a:rPr lang="en-US" sz="3200" dirty="0" err="1"/>
              <a:t>WashU</a:t>
            </a:r>
            <a:r>
              <a:rPr lang="en-US" sz="3200" dirty="0"/>
              <a:t> instructors</a:t>
            </a:r>
          </a:p>
        </p:txBody>
      </p:sp>
      <p:pic>
        <p:nvPicPr>
          <p:cNvPr id="8" name="Picture 7" descr="MalachiGriffi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286" y="620689"/>
            <a:ext cx="1752145" cy="1946827"/>
          </a:xfrm>
          <a:prstGeom prst="rect">
            <a:avLst/>
          </a:prstGeom>
        </p:spPr>
      </p:pic>
      <p:pic>
        <p:nvPicPr>
          <p:cNvPr id="9" name="Picture 8" descr="ObiGriffi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5" y="623299"/>
            <a:ext cx="1572737" cy="19468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38430" y="2567515"/>
            <a:ext cx="24133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Malachi Griffith</a:t>
            </a:r>
            <a:br>
              <a:rPr lang="en-US" sz="1800" dirty="0"/>
            </a:br>
            <a:r>
              <a:rPr lang="en-US" sz="1000" dirty="0"/>
              <a:t>Assistant Professor of Medicine</a:t>
            </a:r>
            <a:br>
              <a:rPr lang="en-US" sz="1000" dirty="0"/>
            </a:br>
            <a:r>
              <a:rPr lang="en-US" sz="1000" dirty="0"/>
              <a:t>Assistant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63753" y="2567515"/>
            <a:ext cx="214763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Obi Griffith, PhD</a:t>
            </a:r>
          </a:p>
          <a:p>
            <a:pPr algn="ctr"/>
            <a:r>
              <a:rPr lang="en-US" sz="1000" dirty="0"/>
              <a:t>Associate Professor of Medicine</a:t>
            </a:r>
            <a:br>
              <a:rPr lang="en-US" sz="1000" dirty="0"/>
            </a:br>
            <a:r>
              <a:rPr lang="en-US" sz="1000" dirty="0"/>
              <a:t>Assistant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65010" y="5981218"/>
            <a:ext cx="8967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McDonnell Genome Institute, Washington University School of Medicine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79977" y="2567515"/>
            <a:ext cx="21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Felicia Gomez</a:t>
            </a:r>
          </a:p>
          <a:p>
            <a:pPr algn="ctr"/>
            <a:r>
              <a:rPr lang="en-US" sz="1000" dirty="0"/>
              <a:t>Instructor of Medicine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08804" y="2567515"/>
            <a:ext cx="21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/>
              <a:t>Huiming</a:t>
            </a:r>
            <a:r>
              <a:rPr lang="en-US" sz="1800" dirty="0"/>
              <a:t> Xia</a:t>
            </a:r>
          </a:p>
          <a:p>
            <a:pPr algn="ctr"/>
            <a:r>
              <a:rPr lang="en-US" sz="1000" dirty="0"/>
              <a:t>PhD candidate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72064" y="5282044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/>
              <a:t>Kelsy</a:t>
            </a:r>
            <a:r>
              <a:rPr lang="en-US" sz="1800" dirty="0"/>
              <a:t> </a:t>
            </a:r>
            <a:r>
              <a:rPr lang="en-US" sz="1800" dirty="0" err="1"/>
              <a:t>Cotto</a:t>
            </a:r>
            <a:endParaRPr lang="en-US" sz="1800" dirty="0"/>
          </a:p>
          <a:p>
            <a:pPr algn="ctr"/>
            <a:r>
              <a:rPr lang="en-US" sz="1000" dirty="0"/>
              <a:t>PhD candidate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112" y="3528392"/>
            <a:ext cx="1772816" cy="177281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8C6A861-B691-2143-ABB0-DE05BE9A9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868" y="61645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F957E2-AB84-5B4E-AC00-76B229A5D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777" y="620688"/>
            <a:ext cx="1613944" cy="189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F2A286-F53C-9F44-96AA-03E0C86F5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4091560"/>
            <a:ext cx="4716016" cy="9875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2E6C50-C9F1-204F-9954-3A2E9FD467C3}"/>
              </a:ext>
            </a:extLst>
          </p:cNvPr>
          <p:cNvSpPr txBox="1"/>
          <p:nvPr/>
        </p:nvSpPr>
        <p:spPr>
          <a:xfrm>
            <a:off x="3117654" y="5301371"/>
            <a:ext cx="2338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8"/>
              </a:rPr>
              <a:t>www.griffithlab.org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951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0"/>
            <a:ext cx="8839200" cy="914400"/>
          </a:xfrm>
        </p:spPr>
        <p:txBody>
          <a:bodyPr>
            <a:noAutofit/>
          </a:bodyPr>
          <a:lstStyle/>
          <a:p>
            <a:r>
              <a:rPr lang="en-US" sz="2000" dirty="0"/>
              <a:t>Griffith Lab activities are cancer genomics (informatics) focused: new discovery, translation, method development and training</a:t>
            </a:r>
          </a:p>
        </p:txBody>
      </p:sp>
      <p:pic>
        <p:nvPicPr>
          <p:cNvPr id="4" name="Content Placeholder 3" descr="Projects by Category - The Elizabeth H. and James S. McDonnell III Genome Institute at Washington University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63552" y="803376"/>
            <a:ext cx="3829115" cy="5145904"/>
          </a:xfrm>
        </p:spPr>
      </p:pic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990288" y="836713"/>
            <a:ext cx="4714224" cy="5090466"/>
          </a:xfrm>
        </p:spPr>
        <p:txBody>
          <a:bodyPr>
            <a:normAutofit fontScale="92500" lnSpcReduction="20000"/>
          </a:bodyPr>
          <a:lstStyle/>
          <a:p>
            <a:r>
              <a:rPr lang="en-US" sz="1200" b="1" dirty="0"/>
              <a:t>Cancer genome analysis</a:t>
            </a:r>
          </a:p>
          <a:p>
            <a:pPr lvl="1"/>
            <a:r>
              <a:rPr lang="en-US" sz="1100" dirty="0"/>
              <a:t>Lymphoma</a:t>
            </a:r>
          </a:p>
          <a:p>
            <a:pPr lvl="1"/>
            <a:r>
              <a:rPr lang="en-US" sz="1100" dirty="0"/>
              <a:t>Breast cancer</a:t>
            </a:r>
          </a:p>
          <a:p>
            <a:pPr lvl="2"/>
            <a:r>
              <a:rPr lang="en-US" sz="1000" dirty="0"/>
              <a:t>Mouse models</a:t>
            </a:r>
          </a:p>
          <a:p>
            <a:pPr lvl="2"/>
            <a:r>
              <a:rPr lang="en-US" sz="1000" dirty="0"/>
              <a:t>Targeted sequencing of ER+ cohorts</a:t>
            </a:r>
          </a:p>
          <a:p>
            <a:pPr lvl="2"/>
            <a:r>
              <a:rPr lang="en-US" sz="1000" dirty="0"/>
              <a:t>Non-coding mutation analyses</a:t>
            </a:r>
          </a:p>
          <a:p>
            <a:pPr lvl="1"/>
            <a:r>
              <a:rPr lang="en-US" sz="1100" dirty="0"/>
              <a:t>Small cell lung cancer</a:t>
            </a:r>
          </a:p>
          <a:p>
            <a:pPr lvl="1"/>
            <a:r>
              <a:rPr lang="en-US" sz="1100" dirty="0"/>
              <a:t>OSCC</a:t>
            </a:r>
          </a:p>
          <a:p>
            <a:pPr lvl="1"/>
            <a:r>
              <a:rPr lang="en-US" sz="1100" dirty="0"/>
              <a:t>…</a:t>
            </a:r>
          </a:p>
          <a:p>
            <a:pPr lvl="1"/>
            <a:endParaRPr lang="en-US" sz="1200" b="1" dirty="0"/>
          </a:p>
          <a:p>
            <a:r>
              <a:rPr lang="en-US" sz="1200" b="1" dirty="0"/>
              <a:t>NGS Technology</a:t>
            </a:r>
          </a:p>
          <a:p>
            <a:pPr lvl="1"/>
            <a:r>
              <a:rPr lang="en-US" sz="1100" dirty="0" err="1"/>
              <a:t>Regulome</a:t>
            </a:r>
            <a:r>
              <a:rPr lang="en-US" sz="1100" dirty="0"/>
              <a:t> sequencing</a:t>
            </a:r>
          </a:p>
          <a:p>
            <a:pPr lvl="1"/>
            <a:r>
              <a:rPr lang="en-US" sz="1100" dirty="0"/>
              <a:t>TCR repertoire sequencing</a:t>
            </a:r>
          </a:p>
          <a:p>
            <a:pPr lvl="1"/>
            <a:endParaRPr lang="en-US" sz="1100" b="1" dirty="0"/>
          </a:p>
          <a:p>
            <a:r>
              <a:rPr lang="en-US" sz="1200" b="1" dirty="0"/>
              <a:t>Precision Medicine for Cancer</a:t>
            </a:r>
          </a:p>
          <a:p>
            <a:pPr lvl="1"/>
            <a:r>
              <a:rPr lang="en-US" sz="1100" dirty="0">
                <a:hlinkClick r:id="rId4"/>
              </a:rPr>
              <a:t>Genomics Tumor Board</a:t>
            </a:r>
            <a:endParaRPr lang="en-US" sz="1100" dirty="0"/>
          </a:p>
          <a:p>
            <a:pPr lvl="1"/>
            <a:r>
              <a:rPr lang="en-US" sz="1100" dirty="0">
                <a:hlinkClick r:id="rId5"/>
              </a:rPr>
              <a:t>Immunotherapy</a:t>
            </a:r>
            <a:r>
              <a:rPr lang="en-US" sz="1100" dirty="0"/>
              <a:t> (cancer vaccines)</a:t>
            </a:r>
          </a:p>
          <a:p>
            <a:pPr lvl="2"/>
            <a:endParaRPr lang="en-US" sz="1000" b="1" dirty="0"/>
          </a:p>
          <a:p>
            <a:r>
              <a:rPr lang="en-US" sz="1200" b="1" dirty="0"/>
              <a:t>Tool development</a:t>
            </a:r>
          </a:p>
          <a:p>
            <a:pPr lvl="1"/>
            <a:r>
              <a:rPr lang="en-US" sz="1100" dirty="0">
                <a:hlinkClick r:id="rId6"/>
              </a:rPr>
              <a:t>RegTools</a:t>
            </a:r>
            <a:r>
              <a:rPr lang="en-US" sz="1100" dirty="0"/>
              <a:t> – Regulatory/splicing variant analysis</a:t>
            </a:r>
          </a:p>
          <a:p>
            <a:pPr lvl="1"/>
            <a:r>
              <a:rPr lang="en-US" sz="1100" dirty="0">
                <a:hlinkClick r:id="rId7"/>
              </a:rPr>
              <a:t>genVisR</a:t>
            </a:r>
            <a:r>
              <a:rPr lang="en-US" sz="1100" dirty="0"/>
              <a:t> – Genome Visualizations in R</a:t>
            </a:r>
          </a:p>
          <a:p>
            <a:pPr lvl="1"/>
            <a:r>
              <a:rPr lang="en-US" sz="1100" dirty="0">
                <a:hlinkClick r:id="rId8"/>
              </a:rPr>
              <a:t>DGIdb</a:t>
            </a:r>
            <a:r>
              <a:rPr lang="en-US" sz="1100" dirty="0"/>
              <a:t> – drug-gene interactions database</a:t>
            </a:r>
          </a:p>
          <a:p>
            <a:pPr lvl="1"/>
            <a:r>
              <a:rPr lang="en-US" sz="1100" dirty="0">
                <a:hlinkClick r:id="rId9"/>
              </a:rPr>
              <a:t>CIViC</a:t>
            </a:r>
            <a:r>
              <a:rPr lang="en-US" sz="1100" dirty="0"/>
              <a:t> – Clinical Interpretation of Variants</a:t>
            </a:r>
          </a:p>
          <a:p>
            <a:pPr lvl="1"/>
            <a:r>
              <a:rPr lang="en-US" sz="1100" dirty="0">
                <a:hlinkClick r:id="rId10"/>
              </a:rPr>
              <a:t>pVACtools</a:t>
            </a:r>
            <a:r>
              <a:rPr lang="en-US" sz="1100" dirty="0"/>
              <a:t> – Cancer vaccine designs</a:t>
            </a:r>
          </a:p>
          <a:p>
            <a:pPr lvl="1"/>
            <a:r>
              <a:rPr lang="en-US" sz="1100" dirty="0" err="1">
                <a:hlinkClick r:id="rId11"/>
              </a:rPr>
              <a:t>VAtools</a:t>
            </a:r>
            <a:r>
              <a:rPr lang="en-US" sz="1100" dirty="0"/>
              <a:t> – VCF annotation</a:t>
            </a:r>
          </a:p>
          <a:p>
            <a:endParaRPr lang="en-US" sz="1200" b="1" dirty="0"/>
          </a:p>
          <a:p>
            <a:r>
              <a:rPr lang="en-US" sz="1200" b="1" dirty="0"/>
              <a:t>Bioinformatics Training</a:t>
            </a:r>
          </a:p>
          <a:p>
            <a:pPr lvl="1"/>
            <a:r>
              <a:rPr lang="en-US" sz="1100" dirty="0"/>
              <a:t>RNA-seq analysis (</a:t>
            </a:r>
            <a:r>
              <a:rPr lang="en-US" sz="1100" dirty="0">
                <a:hlinkClick r:id="rId12"/>
              </a:rPr>
              <a:t>rnabio.org</a:t>
            </a:r>
            <a:r>
              <a:rPr lang="en-US" sz="1100" dirty="0"/>
              <a:t>)</a:t>
            </a:r>
          </a:p>
          <a:p>
            <a:pPr lvl="1"/>
            <a:r>
              <a:rPr lang="en-US" sz="1100" dirty="0"/>
              <a:t>Genomic Data Visualization (</a:t>
            </a:r>
            <a:r>
              <a:rPr lang="en-US" sz="1100" dirty="0">
                <a:hlinkClick r:id="rId13"/>
              </a:rPr>
              <a:t>genviz.org</a:t>
            </a:r>
            <a:r>
              <a:rPr lang="en-US" sz="1100" dirty="0"/>
              <a:t>)</a:t>
            </a:r>
          </a:p>
          <a:p>
            <a:pPr lvl="1"/>
            <a:r>
              <a:rPr lang="en-US" sz="1100" dirty="0"/>
              <a:t>Precision Medicine Bioinformatics (</a:t>
            </a:r>
            <a:r>
              <a:rPr lang="en-US" sz="1100" dirty="0" err="1">
                <a:hlinkClick r:id="rId14"/>
              </a:rPr>
              <a:t>pmbio.org</a:t>
            </a:r>
            <a:r>
              <a:rPr lang="en-US" sz="1100" dirty="0"/>
              <a:t>) </a:t>
            </a:r>
          </a:p>
          <a:p>
            <a:pPr lvl="1"/>
            <a:r>
              <a:rPr lang="en-US" sz="1100" dirty="0">
                <a:hlinkClick r:id="rId15"/>
              </a:rPr>
              <a:t>CSHL</a:t>
            </a:r>
            <a:r>
              <a:rPr lang="en-US" sz="1100" dirty="0"/>
              <a:t> and </a:t>
            </a:r>
            <a:r>
              <a:rPr lang="en-US" sz="1100" dirty="0">
                <a:hlinkClick r:id="rId16"/>
              </a:rPr>
              <a:t>CBW</a:t>
            </a:r>
            <a:endParaRPr lang="en-US" sz="1100" dirty="0"/>
          </a:p>
          <a:p>
            <a:pPr marL="0" indent="0">
              <a:buNone/>
            </a:pPr>
            <a:endParaRPr lang="en-US" sz="1100" b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513884" y="3016951"/>
            <a:ext cx="1204176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noAutofit/>
          </a:bodyPr>
          <a:lstStyle/>
          <a:p>
            <a:r>
              <a:rPr lang="en-US" sz="1350" dirty="0">
                <a:solidFill>
                  <a:schemeClr val="accent5">
                    <a:lumMod val="50000"/>
                  </a:schemeClr>
                </a:solidFill>
              </a:rPr>
              <a:t>Cancer types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89465" y="5685316"/>
            <a:ext cx="675185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156986"/>
                </a:solidFill>
              </a:rPr>
              <a:t>Cases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95813" y="6093296"/>
            <a:ext cx="18003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hlinkClick r:id="rId17"/>
              </a:rPr>
              <a:t>www.griffithlab.org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2873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9F7C8-464C-1340-A041-0A03F3FD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SEQTEC Informatics – philosophy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81B26-1E7E-7B40-81E7-5F8F8FBC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Do “the bioinformatics” for someone, and you help them for a day. Teach someone to do bioinformatics, and you help them for a lifetime.</a:t>
            </a:r>
          </a:p>
          <a:p>
            <a:pPr marL="0" indent="0" algn="r">
              <a:buNone/>
            </a:pPr>
            <a:r>
              <a:rPr lang="en-US" i="1" dirty="0"/>
              <a:t>- Ancient Chinese proverb</a:t>
            </a:r>
          </a:p>
          <a:p>
            <a:endParaRPr lang="en-US" dirty="0"/>
          </a:p>
          <a:p>
            <a:r>
              <a:rPr lang="en-US" dirty="0"/>
              <a:t>Course goals</a:t>
            </a:r>
          </a:p>
          <a:p>
            <a:pPr lvl="1"/>
            <a:r>
              <a:rPr lang="en-US" dirty="0"/>
              <a:t>Learn concepts and develop skills for sequence analysis</a:t>
            </a:r>
          </a:p>
          <a:p>
            <a:pPr lvl="1"/>
            <a:r>
              <a:rPr lang="en-US" dirty="0"/>
              <a:t>Build the foundation for tackling your own analysis challenges</a:t>
            </a:r>
          </a:p>
          <a:p>
            <a:pPr lvl="1"/>
            <a:r>
              <a:rPr lang="en-US" dirty="0"/>
              <a:t>Learn to think like a bioinformatician</a:t>
            </a:r>
          </a:p>
          <a:p>
            <a:pPr lvl="1"/>
            <a:r>
              <a:rPr lang="en-US" dirty="0"/>
              <a:t>Have fun</a:t>
            </a:r>
          </a:p>
        </p:txBody>
      </p:sp>
    </p:spTree>
    <p:extLst>
      <p:ext uri="{BB962C8B-B14F-4D97-AF65-F5344CB8AC3E}">
        <p14:creationId xmlns:p14="http://schemas.microsoft.com/office/powerpoint/2010/main" val="46028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2A22-C789-4E49-B903-72935EEC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informatics portion of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2DF66-3710-1545-9F35-E9D3FE7B3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Day 1: </a:t>
            </a:r>
            <a:r>
              <a:rPr lang="en-US" sz="2400" dirty="0"/>
              <a:t>Unix, Cloud Computing, DNA sequence alignment</a:t>
            </a:r>
          </a:p>
          <a:p>
            <a:pPr marL="0" indent="0">
              <a:buNone/>
            </a:pPr>
            <a:r>
              <a:rPr lang="en-US" sz="2400" b="1" dirty="0"/>
              <a:t>Day 2: </a:t>
            </a:r>
            <a:r>
              <a:rPr lang="en-US" sz="2400" dirty="0" err="1"/>
              <a:t>RNAseq</a:t>
            </a:r>
            <a:r>
              <a:rPr lang="en-US" sz="2400" dirty="0"/>
              <a:t> - installation, data/files, alignment, QC</a:t>
            </a:r>
          </a:p>
          <a:p>
            <a:pPr marL="0" indent="0">
              <a:buNone/>
            </a:pPr>
            <a:r>
              <a:rPr lang="en-US" sz="2400" b="1" dirty="0"/>
              <a:t>Day 3: </a:t>
            </a:r>
            <a:r>
              <a:rPr lang="en-US" sz="2400" dirty="0" err="1"/>
              <a:t>RNAseq</a:t>
            </a:r>
            <a:r>
              <a:rPr lang="en-US" sz="2400" dirty="0"/>
              <a:t> – count-based data, expression, DE</a:t>
            </a:r>
          </a:p>
          <a:p>
            <a:pPr marL="0" indent="0">
              <a:buNone/>
            </a:pPr>
            <a:r>
              <a:rPr lang="en-US" sz="2400" b="1" dirty="0"/>
              <a:t>Day 4: </a:t>
            </a:r>
            <a:r>
              <a:rPr lang="en-US" sz="2400" dirty="0" err="1"/>
              <a:t>scRNA</a:t>
            </a:r>
            <a:r>
              <a:rPr lang="en-US" sz="2400" dirty="0"/>
              <a:t> – data, QC, visualization, expression, ATAC-seq</a:t>
            </a:r>
          </a:p>
          <a:p>
            <a:pPr marL="0" indent="0">
              <a:buNone/>
            </a:pPr>
            <a:r>
              <a:rPr lang="en-US" sz="2400" b="1" dirty="0"/>
              <a:t>Day 5: </a:t>
            </a:r>
            <a:r>
              <a:rPr lang="en-US" sz="2400" dirty="0" err="1"/>
              <a:t>scRNA</a:t>
            </a:r>
            <a:r>
              <a:rPr lang="en-US" sz="2400" dirty="0"/>
              <a:t> – exercises; variant discovery; </a:t>
            </a:r>
            <a:r>
              <a:rPr lang="en-US" sz="2400" b="1" dirty="0"/>
              <a:t>Banquet</a:t>
            </a:r>
          </a:p>
          <a:p>
            <a:pPr marL="0" indent="0">
              <a:buNone/>
            </a:pPr>
            <a:r>
              <a:rPr lang="en-US" sz="2400" b="1" dirty="0"/>
              <a:t>Day 6: </a:t>
            </a:r>
            <a:r>
              <a:rPr lang="en-US" sz="2400" dirty="0"/>
              <a:t>Variant analysis and interpretation</a:t>
            </a:r>
          </a:p>
          <a:p>
            <a:pPr marL="0" indent="0">
              <a:buNone/>
            </a:pPr>
            <a:r>
              <a:rPr lang="en-US" sz="2400" b="1" dirty="0"/>
              <a:t>Day 7: </a:t>
            </a:r>
            <a:r>
              <a:rPr lang="en-US" sz="2400" dirty="0"/>
              <a:t>Genome arithmetic (</a:t>
            </a:r>
            <a:r>
              <a:rPr lang="en-US" sz="2400" dirty="0" err="1"/>
              <a:t>BEDtools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b="1" dirty="0"/>
              <a:t>Day 8: </a:t>
            </a:r>
            <a:r>
              <a:rPr lang="en-US" sz="2400" dirty="0"/>
              <a:t>Long read sequence analysis</a:t>
            </a:r>
          </a:p>
          <a:p>
            <a:pPr marL="0" indent="0">
              <a:buNone/>
            </a:pPr>
            <a:r>
              <a:rPr lang="en-US" sz="2400" b="1" dirty="0"/>
              <a:t>Day 9: </a:t>
            </a:r>
            <a:r>
              <a:rPr lang="en-US" sz="2400" dirty="0"/>
              <a:t>Pipelines, scripting, wrap up</a:t>
            </a:r>
          </a:p>
        </p:txBody>
      </p:sp>
    </p:spTree>
    <p:extLst>
      <p:ext uri="{BB962C8B-B14F-4D97-AF65-F5344CB8AC3E}">
        <p14:creationId xmlns:p14="http://schemas.microsoft.com/office/powerpoint/2010/main" val="4241735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0D3AF-EEB6-2448-BCD4-FCA3CA1C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 for a typical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1C395-B60A-F44C-876E-337B8CAFF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[open Q&amp;A and discussion]</a:t>
            </a:r>
          </a:p>
          <a:p>
            <a:r>
              <a:rPr lang="en-US" sz="2400" dirty="0"/>
              <a:t>Lecture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Lunch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Dinner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Team assignments</a:t>
            </a:r>
          </a:p>
        </p:txBody>
      </p:sp>
    </p:spTree>
    <p:extLst>
      <p:ext uri="{BB962C8B-B14F-4D97-AF65-F5344CB8AC3E}">
        <p14:creationId xmlns:p14="http://schemas.microsoft.com/office/powerpoint/2010/main" val="3541161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3334"/>
            <a:ext cx="8839200" cy="1143000"/>
          </a:xfrm>
        </p:spPr>
        <p:txBody>
          <a:bodyPr/>
          <a:lstStyle/>
          <a:p>
            <a:r>
              <a:rPr lang="en-US" dirty="0"/>
              <a:t>Informatics background poll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76" y="1440904"/>
            <a:ext cx="10036224" cy="4724400"/>
          </a:xfrm>
        </p:spPr>
        <p:txBody>
          <a:bodyPr>
            <a:normAutofit/>
          </a:bodyPr>
          <a:lstStyle/>
          <a:p>
            <a:r>
              <a:rPr lang="en-US" sz="2400" dirty="0"/>
              <a:t>Student poll</a:t>
            </a:r>
          </a:p>
          <a:p>
            <a:pPr lvl="1"/>
            <a:r>
              <a:rPr lang="en-US" sz="2000" dirty="0"/>
              <a:t>Are you doing genomics research?</a:t>
            </a:r>
          </a:p>
          <a:p>
            <a:pPr lvl="1"/>
            <a:r>
              <a:rPr lang="en-US" sz="2000" dirty="0"/>
              <a:t>Do you consider yourself a </a:t>
            </a:r>
            <a:r>
              <a:rPr lang="en-US" sz="2000" dirty="0" err="1"/>
              <a:t>bioinformatician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What kind of NGS data are you working with?</a:t>
            </a:r>
          </a:p>
          <a:p>
            <a:pPr lvl="2"/>
            <a:r>
              <a:rPr lang="en-US" sz="1800" dirty="0"/>
              <a:t>WGS?</a:t>
            </a:r>
          </a:p>
          <a:p>
            <a:pPr lvl="2"/>
            <a:r>
              <a:rPr lang="en-US" sz="1800" dirty="0"/>
              <a:t>Exome?</a:t>
            </a:r>
          </a:p>
          <a:p>
            <a:pPr lvl="2"/>
            <a:r>
              <a:rPr lang="en-US" sz="1800" dirty="0" err="1"/>
              <a:t>RNAseq</a:t>
            </a:r>
            <a:r>
              <a:rPr lang="en-US" sz="1800" dirty="0"/>
              <a:t>?</a:t>
            </a:r>
          </a:p>
          <a:p>
            <a:pPr lvl="2"/>
            <a:r>
              <a:rPr lang="en-US" sz="1800" dirty="0" err="1"/>
              <a:t>Epigenome</a:t>
            </a:r>
            <a:r>
              <a:rPr lang="en-US" sz="1800" dirty="0"/>
              <a:t>?</a:t>
            </a:r>
          </a:p>
          <a:p>
            <a:pPr lvl="2"/>
            <a:r>
              <a:rPr lang="en-US" sz="1800" dirty="0"/>
              <a:t>Single cell?</a:t>
            </a:r>
          </a:p>
          <a:p>
            <a:pPr lvl="2"/>
            <a:r>
              <a:rPr lang="en-US" sz="1800" dirty="0"/>
              <a:t>Other?</a:t>
            </a:r>
          </a:p>
          <a:p>
            <a:pPr lvl="1"/>
            <a:r>
              <a:rPr lang="en-US" sz="2000" dirty="0"/>
              <a:t>What organism do you work with?</a:t>
            </a:r>
          </a:p>
          <a:p>
            <a:pPr lvl="1"/>
            <a:r>
              <a:rPr lang="en-US" sz="2000" dirty="0"/>
              <a:t>Did you bring data?</a:t>
            </a:r>
          </a:p>
        </p:txBody>
      </p:sp>
    </p:spTree>
    <p:extLst>
      <p:ext uri="{BB962C8B-B14F-4D97-AF65-F5344CB8AC3E}">
        <p14:creationId xmlns:p14="http://schemas.microsoft.com/office/powerpoint/2010/main" val="403184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-27384"/>
            <a:ext cx="8839200" cy="792088"/>
          </a:xfrm>
        </p:spPr>
        <p:txBody>
          <a:bodyPr/>
          <a:lstStyle/>
          <a:p>
            <a:r>
              <a:rPr lang="en-US" dirty="0"/>
              <a:t>Student poll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908720"/>
            <a:ext cx="9964216" cy="530046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Not counting the pre-requisites and materials for this course:</a:t>
            </a:r>
          </a:p>
          <a:p>
            <a:r>
              <a:rPr lang="en-US" sz="2400" dirty="0"/>
              <a:t>Are you familiar with </a:t>
            </a:r>
            <a:r>
              <a:rPr lang="en-US" sz="2400" dirty="0" err="1"/>
              <a:t>linux</a:t>
            </a:r>
            <a:r>
              <a:rPr lang="en-US" sz="2400" dirty="0"/>
              <a:t>/command line?</a:t>
            </a:r>
          </a:p>
          <a:p>
            <a:pPr lvl="1"/>
            <a:r>
              <a:rPr lang="en-US" sz="2000" dirty="0"/>
              <a:t>Intermediate? 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400" dirty="0"/>
              <a:t>Do you sometimes write code?</a:t>
            </a:r>
          </a:p>
          <a:p>
            <a:pPr lvl="1"/>
            <a:r>
              <a:rPr lang="en-US" sz="2000" dirty="0"/>
              <a:t>What language?</a:t>
            </a:r>
          </a:p>
          <a:p>
            <a:r>
              <a:rPr lang="en-US" sz="2400" dirty="0"/>
              <a:t>Are you familiar with R?</a:t>
            </a:r>
          </a:p>
          <a:p>
            <a:pPr lvl="1"/>
            <a:r>
              <a:rPr lang="en-US" sz="2000" dirty="0"/>
              <a:t>Intermediate?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400" dirty="0"/>
              <a:t>Do you use git/</a:t>
            </a:r>
            <a:r>
              <a:rPr lang="en-US" sz="2400" dirty="0" err="1"/>
              <a:t>github</a:t>
            </a:r>
            <a:r>
              <a:rPr lang="en-US" sz="2400" dirty="0"/>
              <a:t>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309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F185-129E-EF41-B286-E7ECF4C1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44624"/>
            <a:ext cx="8839200" cy="1143000"/>
          </a:xfrm>
        </p:spPr>
        <p:txBody>
          <a:bodyPr/>
          <a:lstStyle/>
          <a:p>
            <a:r>
              <a:rPr lang="en-US" dirty="0"/>
              <a:t>An overview of bioinformatics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E78807-6E1E-F94F-87F7-18BF7AA6C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627" y="2924944"/>
            <a:ext cx="7551483" cy="26541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7F7038-7418-A04E-8A97-47464AFAB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00" y="3933056"/>
            <a:ext cx="3365500" cy="24511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3C27CA-2A2E-C446-94FC-5E4EA0A6FA61}"/>
              </a:ext>
            </a:extLst>
          </p:cNvPr>
          <p:cNvSpPr txBox="1">
            <a:spLocks/>
          </p:cNvSpPr>
          <p:nvPr/>
        </p:nvSpPr>
        <p:spPr bwMode="auto">
          <a:xfrm>
            <a:off x="1676400" y="1066936"/>
            <a:ext cx="8839200" cy="1641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Adam </a:t>
            </a:r>
            <a:r>
              <a:rPr lang="en-US" sz="2400" dirty="0" err="1"/>
              <a:t>Siepel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Professor, Watson School of Biological Sciences; Chair, Simons Center for Quantitative Biology; Cold Spring Harbor Laboratory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2600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10779</TotalTime>
  <Words>589</Words>
  <Application>Microsoft Macintosh PowerPoint</Application>
  <PresentationFormat>Widescreen</PresentationFormat>
  <Paragraphs>110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Segoe UI</vt:lpstr>
      <vt:lpstr>Office Theme</vt:lpstr>
      <vt:lpstr>Advanced Sequencing Technologies &amp; Applications</vt:lpstr>
      <vt:lpstr>Introductions to MGI/WashU instructors</vt:lpstr>
      <vt:lpstr>Griffith Lab activities are cancer genomics (informatics) focused: new discovery, translation, method development and training</vt:lpstr>
      <vt:lpstr>Introduction to SEQTEC Informatics – philosophy and goals</vt:lpstr>
      <vt:lpstr>Outline for informatics portion of course</vt:lpstr>
      <vt:lpstr>Course format for a typical day</vt:lpstr>
      <vt:lpstr>Informatics background poll</vt:lpstr>
      <vt:lpstr>Student poll continued</vt:lpstr>
      <vt:lpstr>An overview of bioinformatics</vt:lpstr>
    </vt:vector>
  </TitlesOfParts>
  <Company>Boston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Cotto, Kelsy</cp:lastModifiedBy>
  <cp:revision>698</cp:revision>
  <dcterms:created xsi:type="dcterms:W3CDTF">2011-11-14T19:50:16Z</dcterms:created>
  <dcterms:modified xsi:type="dcterms:W3CDTF">2019-11-10T18:47:20Z</dcterms:modified>
</cp:coreProperties>
</file>